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C3734-5B7A-4DC0-89CD-21C8E24565FA}" type="datetimeFigureOut">
              <a:rPr lang="en-US" smtClean="0"/>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FD9C-E47A-4E75-B4CB-CCB99692DED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C3734-5B7A-4DC0-89CD-21C8E24565FA}" type="datetimeFigureOut">
              <a:rPr lang="en-US" smtClean="0"/>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FD9C-E47A-4E75-B4CB-CCB99692DE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C3734-5B7A-4DC0-89CD-21C8E24565FA}" type="datetimeFigureOut">
              <a:rPr lang="en-US" smtClean="0"/>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FD9C-E47A-4E75-B4CB-CCB99692DE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C3734-5B7A-4DC0-89CD-21C8E24565FA}" type="datetimeFigureOut">
              <a:rPr lang="en-US" smtClean="0"/>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FD9C-E47A-4E75-B4CB-CCB99692DED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C3734-5B7A-4DC0-89CD-21C8E24565FA}" type="datetimeFigureOut">
              <a:rPr lang="en-US" smtClean="0"/>
              <a:t>12/10/2010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AFD9C-E47A-4E75-B4CB-CCB99692DED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C3734-5B7A-4DC0-89CD-21C8E24565FA}" type="datetimeFigureOut">
              <a:rPr lang="en-US" smtClean="0"/>
              <a:t>12/10/2010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AFD9C-E47A-4E75-B4CB-CCB99692DED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C3734-5B7A-4DC0-89CD-21C8E24565FA}" type="datetimeFigureOut">
              <a:rPr lang="en-US" smtClean="0"/>
              <a:t>12/10/2010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1AFD9C-E47A-4E75-B4CB-CCB99692DED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C3734-5B7A-4DC0-89CD-21C8E24565FA}" type="datetimeFigureOut">
              <a:rPr lang="en-US" smtClean="0"/>
              <a:t>12/10/2010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1AFD9C-E47A-4E75-B4CB-CCB99692DE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C3734-5B7A-4DC0-89CD-21C8E24565FA}" type="datetimeFigureOut">
              <a:rPr lang="en-US" smtClean="0"/>
              <a:t>12/10/2010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1AFD9C-E47A-4E75-B4CB-CCB99692DE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C3734-5B7A-4DC0-89CD-21C8E24565FA}" type="datetimeFigureOut">
              <a:rPr lang="en-US" smtClean="0"/>
              <a:t>12/10/2010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AFD9C-E47A-4E75-B4CB-CCB99692DED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C3734-5B7A-4DC0-89CD-21C8E24565FA}" type="datetimeFigureOut">
              <a:rPr lang="en-US" smtClean="0"/>
              <a:t>12/10/2010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AFD9C-E47A-4E75-B4CB-CCB99692DED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C3734-5B7A-4DC0-89CD-21C8E24565FA}" type="datetimeFigureOut">
              <a:rPr lang="en-US" smtClean="0"/>
              <a:t>12/10/2010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AFD9C-E47A-4E75-B4CB-CCB99692DED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fontScale="90000"/>
          </a:bodyPr>
          <a:lstStyle/>
          <a:p>
            <a:r>
              <a:rPr lang="en-US" dirty="0"/>
              <a:t/>
            </a:r>
            <a:br>
              <a:rPr lang="en-US" dirty="0"/>
            </a:br>
            <a:r>
              <a:rPr lang="en-US" sz="2200" dirty="0" smtClean="0"/>
              <a:t>Republic of the Philippines </a:t>
            </a:r>
            <a:r>
              <a:rPr lang="en-US" sz="2200" dirty="0"/>
              <a:t>Province of </a:t>
            </a:r>
            <a:r>
              <a:rPr lang="en-US" sz="2200" dirty="0" err="1"/>
              <a:t>Pangasinan</a:t>
            </a:r>
            <a:r>
              <a:rPr lang="en-US" sz="2200" dirty="0"/>
              <a:t/>
            </a:r>
            <a:br>
              <a:rPr lang="en-US" sz="2200" dirty="0"/>
            </a:br>
            <a:r>
              <a:rPr lang="en-US" sz="2200" dirty="0"/>
              <a:t>Municipality of </a:t>
            </a:r>
            <a:r>
              <a:rPr lang="en-US" sz="2200" dirty="0" err="1"/>
              <a:t>Calasiao</a:t>
            </a:r>
            <a:r>
              <a:rPr lang="en-US" sz="3100" dirty="0"/>
              <a:t/>
            </a:r>
            <a:br>
              <a:rPr lang="en-US" sz="3100" dirty="0"/>
            </a:br>
            <a:r>
              <a:rPr lang="en-US" sz="3100" b="1" dirty="0"/>
              <a:t>MUNICIPAL HEALTH OFFICE</a:t>
            </a:r>
            <a:br>
              <a:rPr lang="en-US" sz="3100" b="1" dirty="0"/>
            </a:br>
            <a:endParaRPr lang="en-US" dirty="0"/>
          </a:p>
        </p:txBody>
      </p:sp>
      <p:sp>
        <p:nvSpPr>
          <p:cNvPr id="3" name="Subtitle 2"/>
          <p:cNvSpPr>
            <a:spLocks noGrp="1"/>
          </p:cNvSpPr>
          <p:nvPr>
            <p:ph type="subTitle" idx="1"/>
          </p:nvPr>
        </p:nvSpPr>
        <p:spPr>
          <a:xfrm>
            <a:off x="1371600" y="2743200"/>
            <a:ext cx="6400800" cy="1752600"/>
          </a:xfrm>
        </p:spPr>
        <p:txBody>
          <a:bodyPr>
            <a:normAutofit/>
          </a:bodyPr>
          <a:lstStyle/>
          <a:p>
            <a:r>
              <a:rPr lang="en-US" sz="2800" b="1" u="sng" dirty="0">
                <a:solidFill>
                  <a:schemeClr val="tx2">
                    <a:lumMod val="75000"/>
                  </a:schemeClr>
                </a:solidFill>
              </a:rPr>
              <a:t>DENGUE FEVER CASES IN CALASIAO</a:t>
            </a:r>
            <a:endParaRPr lang="en-US" sz="2800" b="1" dirty="0">
              <a:solidFill>
                <a:schemeClr val="tx2">
                  <a:lumMod val="75000"/>
                </a:schemeClr>
              </a:solidFill>
            </a:endParaRPr>
          </a:p>
          <a:p>
            <a:r>
              <a:rPr lang="en-US" sz="2800" b="1" dirty="0">
                <a:solidFill>
                  <a:schemeClr val="tx2">
                    <a:lumMod val="75000"/>
                  </a:schemeClr>
                </a:solidFill>
              </a:rPr>
              <a:t>January to December 10, 2010</a:t>
            </a:r>
          </a:p>
          <a:p>
            <a:endParaRPr lang="en-US" dirty="0"/>
          </a:p>
        </p:txBody>
      </p:sp>
      <p:pic>
        <p:nvPicPr>
          <p:cNvPr id="1026" name="Picture 1"/>
          <p:cNvPicPr>
            <a:picLocks noChangeAspect="1" noChangeArrowheads="1"/>
          </p:cNvPicPr>
          <p:nvPr/>
        </p:nvPicPr>
        <p:blipFill>
          <a:blip r:embed="rId2"/>
          <a:srcRect/>
          <a:stretch>
            <a:fillRect/>
          </a:stretch>
        </p:blipFill>
        <p:spPr bwMode="auto">
          <a:xfrm>
            <a:off x="744071" y="685800"/>
            <a:ext cx="1294279" cy="1200150"/>
          </a:xfrm>
          <a:prstGeom prst="rect">
            <a:avLst/>
          </a:prstGeom>
          <a:noFill/>
          <a:ln w="9525">
            <a:noFill/>
            <a:miter lim="800000"/>
            <a:headEnd/>
            <a:tailEnd/>
          </a:ln>
        </p:spPr>
      </p:pic>
      <p:pic>
        <p:nvPicPr>
          <p:cNvPr id="1027" name="Picture 2" descr="MHO Logo002"/>
          <p:cNvPicPr>
            <a:picLocks noChangeAspect="1" noChangeArrowheads="1"/>
          </p:cNvPicPr>
          <p:nvPr/>
        </p:nvPicPr>
        <p:blipFill>
          <a:blip r:embed="rId3" cstate="print">
            <a:lum bright="8000"/>
          </a:blip>
          <a:srcRect/>
          <a:stretch>
            <a:fillRect/>
          </a:stretch>
        </p:blipFill>
        <p:spPr bwMode="auto">
          <a:xfrm>
            <a:off x="7239000" y="757950"/>
            <a:ext cx="1066800" cy="104227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324600"/>
          </a:xfrm>
        </p:spPr>
        <p:txBody>
          <a:bodyPr>
            <a:normAutofit fontScale="92500" lnSpcReduction="20000"/>
          </a:bodyPr>
          <a:lstStyle/>
          <a:p>
            <a:pPr lvl="1">
              <a:buNone/>
            </a:pPr>
            <a:r>
              <a:rPr lang="en-US" sz="2600" dirty="0" smtClean="0"/>
              <a:t>-  MHO </a:t>
            </a:r>
            <a:r>
              <a:rPr lang="en-US" sz="2600" dirty="0"/>
              <a:t>Staff</a:t>
            </a:r>
          </a:p>
          <a:p>
            <a:pPr lvl="3">
              <a:buFont typeface="Arial" pitchFamily="34" charset="0"/>
              <a:buChar char="•"/>
            </a:pPr>
            <a:r>
              <a:rPr lang="en-US" sz="2600" dirty="0"/>
              <a:t>Weekly updates of Dengue cases (every Mondays and during monthly regular meetings)</a:t>
            </a:r>
          </a:p>
          <a:p>
            <a:pPr lvl="3">
              <a:buFont typeface="Arial" pitchFamily="34" charset="0"/>
              <a:buChar char="•"/>
            </a:pPr>
            <a:r>
              <a:rPr lang="en-US" sz="2600" dirty="0"/>
              <a:t>Lectures on updates about Dengue Fever and as a form of  information dissemination to respective catchment areas </a:t>
            </a:r>
          </a:p>
          <a:p>
            <a:pPr lvl="3">
              <a:buFont typeface="Arial" pitchFamily="34" charset="0"/>
              <a:buChar char="•"/>
            </a:pPr>
            <a:r>
              <a:rPr lang="en-US" sz="2600" dirty="0"/>
              <a:t>Distribution of IEC materials </a:t>
            </a:r>
          </a:p>
          <a:p>
            <a:pPr lvl="3">
              <a:buFont typeface="Arial" pitchFamily="34" charset="0"/>
              <a:buChar char="•"/>
            </a:pPr>
            <a:r>
              <a:rPr lang="en-US" sz="2600" dirty="0"/>
              <a:t>Case finding and  early referral of suspected Dengue cases  as well as epidemiological investigations/reporting</a:t>
            </a:r>
          </a:p>
          <a:p>
            <a:pPr lvl="1"/>
            <a:r>
              <a:rPr lang="en-US" sz="2600" dirty="0" err="1"/>
              <a:t>Barangay</a:t>
            </a:r>
            <a:r>
              <a:rPr lang="en-US" sz="2600" dirty="0"/>
              <a:t> Health Workers</a:t>
            </a:r>
          </a:p>
          <a:p>
            <a:pPr lvl="3">
              <a:buFont typeface="Arial" pitchFamily="34" charset="0"/>
              <a:buChar char="•"/>
            </a:pPr>
            <a:r>
              <a:rPr lang="en-US" sz="2600" dirty="0"/>
              <a:t>Lecture s on updates and status of Dengue cases during monthly regular meeting   </a:t>
            </a:r>
          </a:p>
          <a:p>
            <a:pPr lvl="3">
              <a:buFont typeface="Arial" pitchFamily="34" charset="0"/>
              <a:buChar char="•"/>
            </a:pPr>
            <a:r>
              <a:rPr lang="en-US" sz="2600" dirty="0"/>
              <a:t>Distribution of IEC materials and assistance in health education and information campaigns during community assemblies</a:t>
            </a:r>
          </a:p>
          <a:p>
            <a:pPr lvl="3">
              <a:buFont typeface="Arial" pitchFamily="34" charset="0"/>
              <a:buChar char="•"/>
            </a:pPr>
            <a:r>
              <a:rPr lang="en-US" sz="2600" dirty="0"/>
              <a:t>Support group for case finding and  early referral of suspected Dengue cases  as well as during epidemiological </a:t>
            </a:r>
            <a:r>
              <a:rPr lang="en-US" sz="2600" dirty="0" smtClean="0"/>
              <a:t>investigations/reporting</a:t>
            </a:r>
            <a:endParaRPr lang="en-US" sz="2600"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a:bodyPr>
          <a:lstStyle/>
          <a:p>
            <a:pPr lvl="1"/>
            <a:r>
              <a:rPr lang="en-US" sz="2400" dirty="0"/>
              <a:t>Community Assemblies</a:t>
            </a:r>
          </a:p>
          <a:p>
            <a:pPr lvl="2"/>
            <a:r>
              <a:rPr lang="en-US" dirty="0"/>
              <a:t>Health education  on various health programs including Dengue Fever</a:t>
            </a:r>
          </a:p>
          <a:p>
            <a:pPr lvl="2"/>
            <a:r>
              <a:rPr lang="en-US" dirty="0"/>
              <a:t>Done in areas where suspected Dengue Fever cases were reported and a requisite before a clean-up activity </a:t>
            </a:r>
          </a:p>
          <a:p>
            <a:pPr lvl="2"/>
            <a:r>
              <a:rPr lang="en-US" dirty="0"/>
              <a:t>In cooperation with the </a:t>
            </a:r>
            <a:r>
              <a:rPr lang="en-US" dirty="0" err="1"/>
              <a:t>Barangay</a:t>
            </a:r>
            <a:r>
              <a:rPr lang="en-US" dirty="0"/>
              <a:t> officials and BHWs</a:t>
            </a:r>
          </a:p>
          <a:p>
            <a:pPr lvl="1"/>
            <a:r>
              <a:rPr lang="en-US" sz="2400" dirty="0"/>
              <a:t>Student Affiliates </a:t>
            </a:r>
            <a:r>
              <a:rPr lang="en-US" sz="2400" dirty="0" err="1"/>
              <a:t>Barangay</a:t>
            </a:r>
            <a:r>
              <a:rPr lang="en-US" sz="2400" dirty="0"/>
              <a:t> Visits</a:t>
            </a:r>
          </a:p>
          <a:p>
            <a:pPr lvl="2"/>
            <a:r>
              <a:rPr lang="en-US" dirty="0"/>
              <a:t>Lecture s on updates and status of Dengue cases in </a:t>
            </a:r>
            <a:r>
              <a:rPr lang="en-US" dirty="0" err="1"/>
              <a:t>Calasiao</a:t>
            </a:r>
            <a:endParaRPr lang="en-US" dirty="0"/>
          </a:p>
          <a:p>
            <a:pPr lvl="2"/>
            <a:r>
              <a:rPr lang="en-US" dirty="0"/>
              <a:t>Distribution of IEC materials and assistance in health education and information campaigns during Mothers’ and </a:t>
            </a:r>
            <a:r>
              <a:rPr lang="en-US" dirty="0" err="1"/>
              <a:t>Purok</a:t>
            </a:r>
            <a:r>
              <a:rPr lang="en-US" dirty="0"/>
              <a:t> </a:t>
            </a:r>
            <a:r>
              <a:rPr lang="en-US" dirty="0" smtClean="0"/>
              <a:t>Classes</a:t>
            </a:r>
            <a:endParaRPr lang="en-US" dirty="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a:bodyPr>
          <a:lstStyle/>
          <a:p>
            <a:pPr>
              <a:buNone/>
            </a:pPr>
            <a:r>
              <a:rPr lang="en-US" sz="2600" dirty="0"/>
              <a:t>II. REPRODUCTION AND DISTRIBUTION OF INFORMATION MATERIALS</a:t>
            </a:r>
          </a:p>
          <a:p>
            <a:pPr lvl="1"/>
            <a:r>
              <a:rPr lang="en-US" sz="2600" dirty="0"/>
              <a:t>Health Advisories on Dengue Fever and other diseases: to date, a total of 30 reams have been reproduced</a:t>
            </a:r>
          </a:p>
          <a:p>
            <a:pPr lvl="1"/>
            <a:r>
              <a:rPr lang="en-US" sz="2600" dirty="0"/>
              <a:t>Posters on the 4 </a:t>
            </a:r>
            <a:r>
              <a:rPr lang="en-US" sz="2600" dirty="0" err="1"/>
              <a:t>O’Clock</a:t>
            </a:r>
            <a:r>
              <a:rPr lang="en-US" sz="2600" dirty="0"/>
              <a:t> Habit: reproduced</a:t>
            </a:r>
          </a:p>
          <a:p>
            <a:pPr lvl="1"/>
            <a:r>
              <a:rPr lang="en-US" sz="2600" dirty="0"/>
              <a:t>Posting of Streamers </a:t>
            </a:r>
          </a:p>
          <a:p>
            <a:pPr>
              <a:buNone/>
            </a:pPr>
            <a:r>
              <a:rPr lang="en-US" sz="2600" dirty="0"/>
              <a:t>III. TECHNICAL AND LOGISTIC ASSISTANCE</a:t>
            </a:r>
          </a:p>
          <a:p>
            <a:pPr lvl="1"/>
            <a:r>
              <a:rPr lang="en-US" sz="2600" dirty="0"/>
              <a:t>Misting operation done in </a:t>
            </a:r>
            <a:r>
              <a:rPr lang="en-US" sz="2600" dirty="0" err="1"/>
              <a:t>barangays</a:t>
            </a:r>
            <a:r>
              <a:rPr lang="en-US" sz="2600" dirty="0"/>
              <a:t> with high incidence or clustering of reported cases of Dengue Fever</a:t>
            </a:r>
          </a:p>
          <a:p>
            <a:pPr lvl="1"/>
            <a:r>
              <a:rPr lang="en-US" sz="2600" dirty="0"/>
              <a:t>The Center for Health Development for the </a:t>
            </a:r>
            <a:r>
              <a:rPr lang="en-US" sz="2600" dirty="0" err="1"/>
              <a:t>Ilocos</a:t>
            </a:r>
            <a:r>
              <a:rPr lang="en-US" sz="2600" dirty="0"/>
              <a:t> Region provided reports coming from both public and private hospitals</a:t>
            </a:r>
          </a:p>
          <a:p>
            <a:pPr lvl="1"/>
            <a:r>
              <a:rPr lang="en-US" sz="2600" dirty="0"/>
              <a:t>The Provincial Health Office provided reports coming from hospitals and has provided IEC materials for reproduction </a:t>
            </a:r>
          </a:p>
          <a:p>
            <a:pPr lvl="1">
              <a:buNone/>
            </a:pPr>
            <a:endParaRPr lang="en-US" dirty="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248400"/>
          </a:xfrm>
        </p:spPr>
        <p:txBody>
          <a:bodyPr>
            <a:normAutofit/>
          </a:bodyPr>
          <a:lstStyle/>
          <a:p>
            <a:r>
              <a:rPr lang="en-US" sz="2400" dirty="0"/>
              <a:t>IV. MONITORING AND EVALUATION</a:t>
            </a:r>
          </a:p>
          <a:p>
            <a:pPr lvl="1"/>
            <a:r>
              <a:rPr lang="en-US" sz="2400" dirty="0"/>
              <a:t>Fever cases surveillance, platelet count being done at the Main Health Center laboratory</a:t>
            </a:r>
          </a:p>
          <a:p>
            <a:pPr lvl="1"/>
            <a:r>
              <a:rPr lang="en-US" sz="2400" dirty="0"/>
              <a:t>Epidemiological investigations and regular reporting</a:t>
            </a:r>
          </a:p>
          <a:p>
            <a:pPr lvl="1"/>
            <a:r>
              <a:rPr lang="en-US" sz="2400" dirty="0"/>
              <a:t>Monitoring of anti Dengue activities and evaluation of performance </a:t>
            </a:r>
            <a:r>
              <a:rPr lang="en-US" sz="2400" dirty="0" smtClean="0"/>
              <a:t>.</a:t>
            </a:r>
          </a:p>
          <a:p>
            <a:pPr lvl="1"/>
            <a:endParaRPr lang="en-US" sz="2400" dirty="0"/>
          </a:p>
          <a:p>
            <a:pPr lvl="1"/>
            <a:endParaRPr lang="en-US" sz="2400" dirty="0"/>
          </a:p>
          <a:p>
            <a:pPr lvl="1">
              <a:buNone/>
            </a:pPr>
            <a:endParaRPr lang="en-US" dirty="0"/>
          </a:p>
          <a:p>
            <a:pPr>
              <a:buNone/>
            </a:pPr>
            <a:r>
              <a:rPr lang="en-US" sz="2000" dirty="0"/>
              <a:t>DR. JESUS ARTURO P. DE VERA 	</a:t>
            </a:r>
            <a:r>
              <a:rPr lang="en-US" sz="2000" dirty="0" smtClean="0"/>
              <a:t>         DR</a:t>
            </a:r>
            <a:r>
              <a:rPr lang="en-US" sz="2000" dirty="0"/>
              <a:t>. CRISTINA P. ESTRADA</a:t>
            </a:r>
          </a:p>
          <a:p>
            <a:pPr>
              <a:buNone/>
            </a:pPr>
            <a:r>
              <a:rPr lang="en-US" sz="2000" dirty="0"/>
              <a:t>Municipal Health Officer 	</a:t>
            </a:r>
            <a:r>
              <a:rPr lang="en-US" sz="2000" dirty="0" smtClean="0"/>
              <a:t>                         Rural </a:t>
            </a:r>
            <a:r>
              <a:rPr lang="en-US" sz="2000" dirty="0"/>
              <a:t>Health Physician</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t>INFORMATION:</a:t>
            </a:r>
            <a:r>
              <a:rPr lang="en-US" dirty="0" smtClean="0"/>
              <a:t/>
            </a:r>
            <a:br>
              <a:rPr lang="en-US" dirty="0" smtClean="0"/>
            </a:br>
            <a:endParaRPr lang="en-US" dirty="0"/>
          </a:p>
        </p:txBody>
      </p:sp>
      <p:sp>
        <p:nvSpPr>
          <p:cNvPr id="3" name="Content Placeholder 2"/>
          <p:cNvSpPr>
            <a:spLocks noGrp="1"/>
          </p:cNvSpPr>
          <p:nvPr>
            <p:ph idx="1"/>
          </p:nvPr>
        </p:nvSpPr>
        <p:spPr>
          <a:xfrm>
            <a:off x="533400" y="1066800"/>
            <a:ext cx="8077200" cy="5029200"/>
          </a:xfrm>
        </p:spPr>
        <p:txBody>
          <a:bodyPr>
            <a:normAutofit/>
          </a:bodyPr>
          <a:lstStyle/>
          <a:p>
            <a:pPr algn="just">
              <a:buNone/>
            </a:pPr>
            <a:r>
              <a:rPr lang="en-US" sz="2400" dirty="0" smtClean="0"/>
              <a:t>A </a:t>
            </a:r>
            <a:r>
              <a:rPr lang="en-US" sz="2400" dirty="0" smtClean="0"/>
              <a:t>total of 101 suspect cases of Dengue Fever were reported in </a:t>
            </a:r>
            <a:r>
              <a:rPr lang="en-US" sz="2400" dirty="0" err="1" smtClean="0"/>
              <a:t>Calasiao</a:t>
            </a:r>
            <a:r>
              <a:rPr lang="en-US" sz="2400" dirty="0" smtClean="0"/>
              <a:t>, </a:t>
            </a:r>
            <a:r>
              <a:rPr lang="en-US" sz="2400" dirty="0" err="1" smtClean="0"/>
              <a:t>Pangasinan</a:t>
            </a:r>
            <a:r>
              <a:rPr lang="en-US" sz="2400" dirty="0" smtClean="0"/>
              <a:t> from January to December 10, 2010 this year, an increase of 32 cases from the last report ending October 15, 2010.However, there may be other cases not yet reported. The reporting on Dengue Fever cases is dependent on data coming from both government and private hospitals. We also include cases seen in our health facilities where Dengue Fever cases are managed and treated at home although the number is quite few. There have been two deaths reported, the first last August 22 , a 28 year old female from </a:t>
            </a:r>
            <a:r>
              <a:rPr lang="en-US" sz="2400" dirty="0" err="1" smtClean="0"/>
              <a:t>Barangay</a:t>
            </a:r>
            <a:r>
              <a:rPr lang="en-US" sz="2400" dirty="0" smtClean="0"/>
              <a:t> </a:t>
            </a:r>
            <a:r>
              <a:rPr lang="en-US" sz="2400" dirty="0" err="1" smtClean="0"/>
              <a:t>Dinalaoan</a:t>
            </a:r>
            <a:r>
              <a:rPr lang="en-US" sz="2400" dirty="0" smtClean="0"/>
              <a:t>, and the second last October 3, a 15 year female student from </a:t>
            </a:r>
            <a:r>
              <a:rPr lang="en-US" sz="2400" dirty="0" err="1" smtClean="0"/>
              <a:t>Barangay</a:t>
            </a:r>
            <a:r>
              <a:rPr lang="en-US" sz="2400" dirty="0" smtClean="0"/>
              <a:t> </a:t>
            </a:r>
            <a:r>
              <a:rPr lang="en-US" sz="2400" dirty="0" err="1" smtClean="0"/>
              <a:t>Buenlag</a:t>
            </a:r>
            <a:r>
              <a:rPr lang="en-US" sz="2400" dirty="0" smtClean="0"/>
              <a:t>, resulting in a relatively high case fatality rate of 1.98%. </a:t>
            </a:r>
          </a:p>
          <a:p>
            <a:pPr algn="just"/>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Chart 7"/>
          <p:cNvPicPr>
            <a:picLocks noChangeArrowheads="1"/>
          </p:cNvPicPr>
          <p:nvPr/>
        </p:nvPicPr>
        <p:blipFill>
          <a:blip r:embed="rId2"/>
          <a:srcRect b="-21"/>
          <a:stretch>
            <a:fillRect/>
          </a:stretch>
        </p:blipFill>
        <p:spPr bwMode="auto">
          <a:xfrm>
            <a:off x="381000" y="685800"/>
            <a:ext cx="8458200" cy="5105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77500" lnSpcReduction="20000"/>
          </a:bodyPr>
          <a:lstStyle/>
          <a:p>
            <a:pPr algn="just">
              <a:buNone/>
            </a:pPr>
            <a:r>
              <a:rPr lang="en-US" dirty="0"/>
              <a:t>For the same period, there were 58 cases last year, thus the cases reported for this year is now 174 % higher than last year. Compared to 2008 which had a total 191 cases, this year is lower by 54%. </a:t>
            </a:r>
            <a:r>
              <a:rPr lang="en-US" dirty="0" smtClean="0"/>
              <a:t>The next </a:t>
            </a:r>
            <a:r>
              <a:rPr lang="en-US" dirty="0"/>
              <a:t>graph below will show, just like in the previous years, the present trend is on its way down, however, in both precious years, cases were no longer reported by the last week of September, while this year, cases are still being reported up to the time of this report. This reflects the concern of the Department of Health that indeed, Dengue Fever is now endemic and is present all year-round. This fact should be a major concern for our local community, requiring continuous efforts and try to come up with new approaches in the anti-Dengue Fever activities being implemented.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Chart 6"/>
          <p:cNvPicPr>
            <a:picLocks noChangeArrowheads="1"/>
          </p:cNvPicPr>
          <p:nvPr/>
        </p:nvPicPr>
        <p:blipFill>
          <a:blip r:embed="rId2"/>
          <a:srcRect/>
          <a:stretch>
            <a:fillRect/>
          </a:stretch>
        </p:blipFill>
        <p:spPr bwMode="auto">
          <a:xfrm>
            <a:off x="381000" y="381000"/>
            <a:ext cx="8382000" cy="4572000"/>
          </a:xfrm>
          <a:prstGeom prst="rect">
            <a:avLst/>
          </a:prstGeom>
          <a:noFill/>
          <a:ln w="9525">
            <a:noFill/>
            <a:miter lim="800000"/>
            <a:headEnd/>
            <a:tailEnd/>
          </a:ln>
        </p:spPr>
      </p:pic>
      <p:sp>
        <p:nvSpPr>
          <p:cNvPr id="5" name="Content Placeholder 2"/>
          <p:cNvSpPr>
            <a:spLocks noGrp="1"/>
          </p:cNvSpPr>
          <p:nvPr>
            <p:ph idx="1"/>
          </p:nvPr>
        </p:nvSpPr>
        <p:spPr>
          <a:xfrm>
            <a:off x="457200" y="5181600"/>
            <a:ext cx="8229600" cy="1295400"/>
          </a:xfrm>
        </p:spPr>
        <p:txBody>
          <a:bodyPr/>
          <a:lstStyle/>
          <a:p>
            <a:pPr algn="just">
              <a:buNone/>
            </a:pPr>
            <a:r>
              <a:rPr lang="en-US" sz="2400" dirty="0"/>
              <a:t>Of the 101 Dengue Fever suspect cases reported, forty eight (48) are males and fifty three (53)) are females with the youngest at less than a month old and the oldest at 47.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Chart 2"/>
          <p:cNvPicPr>
            <a:picLocks noChangeArrowheads="1"/>
          </p:cNvPicPr>
          <p:nvPr/>
        </p:nvPicPr>
        <p:blipFill>
          <a:blip r:embed="rId2"/>
          <a:srcRect/>
          <a:stretch>
            <a:fillRect/>
          </a:stretch>
        </p:blipFill>
        <p:spPr bwMode="auto">
          <a:xfrm>
            <a:off x="533400" y="304800"/>
            <a:ext cx="7924800" cy="4114800"/>
          </a:xfrm>
          <a:prstGeom prst="rect">
            <a:avLst/>
          </a:prstGeom>
          <a:noFill/>
          <a:ln w="9525">
            <a:noFill/>
            <a:miter lim="800000"/>
            <a:headEnd/>
            <a:tailEnd/>
          </a:ln>
        </p:spPr>
      </p:pic>
      <p:sp>
        <p:nvSpPr>
          <p:cNvPr id="5" name="Content Placeholder 4"/>
          <p:cNvSpPr>
            <a:spLocks noGrp="1"/>
          </p:cNvSpPr>
          <p:nvPr>
            <p:ph idx="1"/>
          </p:nvPr>
        </p:nvSpPr>
        <p:spPr>
          <a:xfrm>
            <a:off x="304800" y="4343400"/>
            <a:ext cx="8229600" cy="2362200"/>
          </a:xfrm>
        </p:spPr>
        <p:txBody>
          <a:bodyPr/>
          <a:lstStyle/>
          <a:p>
            <a:pPr algn="just">
              <a:buNone/>
            </a:pPr>
            <a:r>
              <a:rPr lang="en-US" sz="2400" dirty="0"/>
              <a:t>The number of </a:t>
            </a:r>
            <a:r>
              <a:rPr lang="en-US" sz="2400" dirty="0" err="1"/>
              <a:t>barangays</a:t>
            </a:r>
            <a:r>
              <a:rPr lang="en-US" sz="2400" dirty="0"/>
              <a:t> affected has remained the same from the </a:t>
            </a:r>
            <a:r>
              <a:rPr lang="en-US" sz="2400" dirty="0" smtClean="0"/>
              <a:t>last report </a:t>
            </a:r>
            <a:r>
              <a:rPr lang="en-US" sz="2400" dirty="0"/>
              <a:t>dated October 15, 2010, still 18 </a:t>
            </a:r>
            <a:r>
              <a:rPr lang="en-US" sz="2400" dirty="0" err="1"/>
              <a:t>barangays</a:t>
            </a:r>
            <a:r>
              <a:rPr lang="en-US" sz="2400" dirty="0"/>
              <a:t> of the 24 </a:t>
            </a:r>
            <a:r>
              <a:rPr lang="en-US" sz="2400" dirty="0" err="1"/>
              <a:t>barangays</a:t>
            </a:r>
            <a:r>
              <a:rPr lang="en-US" sz="2400" dirty="0"/>
              <a:t> of </a:t>
            </a:r>
            <a:r>
              <a:rPr lang="en-US" sz="2400" dirty="0" err="1"/>
              <a:t>Calasiao</a:t>
            </a:r>
            <a:r>
              <a:rPr lang="en-US" sz="2400" dirty="0"/>
              <a:t>. The most significant increase for the past two months was observed in </a:t>
            </a:r>
            <a:r>
              <a:rPr lang="en-US" sz="2400" dirty="0" err="1"/>
              <a:t>Barangays</a:t>
            </a:r>
            <a:r>
              <a:rPr lang="en-US" sz="2400" dirty="0"/>
              <a:t> </a:t>
            </a:r>
            <a:r>
              <a:rPr lang="en-US" sz="2400" dirty="0" err="1"/>
              <a:t>Nagsaing</a:t>
            </a:r>
            <a:r>
              <a:rPr lang="en-US" sz="2400" dirty="0"/>
              <a:t>, </a:t>
            </a:r>
            <a:r>
              <a:rPr lang="en-US" sz="2400" dirty="0" err="1"/>
              <a:t>Talibaew</a:t>
            </a:r>
            <a:r>
              <a:rPr lang="en-US" sz="2400" dirty="0"/>
              <a:t> and </a:t>
            </a:r>
            <a:r>
              <a:rPr lang="en-US" sz="2400" dirty="0" err="1"/>
              <a:t>Buenlag</a:t>
            </a:r>
            <a:r>
              <a:rPr lang="en-US" sz="2400" dirty="0"/>
              <a:t>. Other </a:t>
            </a:r>
            <a:r>
              <a:rPr lang="en-US" sz="2400" dirty="0" err="1"/>
              <a:t>barangays</a:t>
            </a:r>
            <a:r>
              <a:rPr lang="en-US" sz="2400" dirty="0"/>
              <a:t> with increase in cases are </a:t>
            </a:r>
            <a:r>
              <a:rPr lang="en-US" sz="2400" dirty="0" err="1"/>
              <a:t>Macabito</a:t>
            </a:r>
            <a:r>
              <a:rPr lang="en-US" sz="2400" dirty="0"/>
              <a:t>, </a:t>
            </a:r>
            <a:r>
              <a:rPr lang="en-US" sz="2400" dirty="0" err="1"/>
              <a:t>Poblacion</a:t>
            </a:r>
            <a:r>
              <a:rPr lang="en-US" sz="2400" dirty="0"/>
              <a:t> East, </a:t>
            </a:r>
            <a:r>
              <a:rPr lang="en-US" sz="2400" dirty="0" err="1"/>
              <a:t>Bued</a:t>
            </a:r>
            <a:r>
              <a:rPr lang="en-US" sz="2400" dirty="0"/>
              <a:t>, San Miguel. and </a:t>
            </a:r>
            <a:r>
              <a:rPr lang="en-US" sz="2400" dirty="0" err="1" smtClean="0"/>
              <a:t>Mancup</a:t>
            </a:r>
            <a:r>
              <a:rPr lang="en-US" sz="2400" dirty="0" smtClean="0"/>
              <a:t>.</a:t>
            </a:r>
            <a:endParaRPr lang="en-US" sz="24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304789"/>
          <a:ext cx="8534401" cy="5744905"/>
        </p:xfrm>
        <a:graphic>
          <a:graphicData uri="http://schemas.openxmlformats.org/drawingml/2006/table">
            <a:tbl>
              <a:tblPr/>
              <a:tblGrid>
                <a:gridCol w="1068507"/>
                <a:gridCol w="500116"/>
                <a:gridCol w="564977"/>
                <a:gridCol w="609600"/>
                <a:gridCol w="533400"/>
                <a:gridCol w="533400"/>
                <a:gridCol w="457200"/>
                <a:gridCol w="533400"/>
                <a:gridCol w="609600"/>
                <a:gridCol w="609600"/>
                <a:gridCol w="609600"/>
                <a:gridCol w="533400"/>
                <a:gridCol w="457200"/>
                <a:gridCol w="914401"/>
              </a:tblGrid>
              <a:tr h="451382">
                <a:tc>
                  <a:txBody>
                    <a:bodyPr/>
                    <a:lstStyle/>
                    <a:p>
                      <a:pPr marL="0" marR="0">
                        <a:spcBef>
                          <a:spcPts val="0"/>
                        </a:spcBef>
                        <a:spcAft>
                          <a:spcPts val="0"/>
                        </a:spcAft>
                      </a:pPr>
                      <a:r>
                        <a:rPr lang="en-US" sz="1400" dirty="0">
                          <a:solidFill>
                            <a:srgbClr val="000000"/>
                          </a:solidFill>
                          <a:latin typeface="Calibri"/>
                          <a:ea typeface="Times New Roman"/>
                          <a:cs typeface="Times New Roman"/>
                        </a:rPr>
                        <a:t>BARANGAY</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Jan.</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Feb.</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Mar.</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Apr.</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May</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Jun.</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Jul.</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Aug.</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Sept.</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Oct.</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Nov.</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Dec.</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TOTAL</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Ambonao</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1</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4</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23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Bued</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2</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4</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2</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8</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Buenlag</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6</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4</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2</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12</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Dinalaoan</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2</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2</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Doyong</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2</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1</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4</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Gabon</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3</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3</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7</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Lasip</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3</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6</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Longos</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Macabito</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6</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2</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9</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Malabago</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2</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3</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Mancup</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3</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3</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Nagsaing</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4</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5</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10</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Nalsian</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3</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041">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Poblacion East</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3</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Poblacion West</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San Miguel</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33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FF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4</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Songkoy</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2</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2</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4</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346">
                <a:tc>
                  <a:txBody>
                    <a:bodyPr/>
                    <a:lstStyle/>
                    <a:p>
                      <a:pPr marL="0" marR="0">
                        <a:spcBef>
                          <a:spcPts val="0"/>
                        </a:spcBef>
                        <a:spcAft>
                          <a:spcPts val="0"/>
                        </a:spcAft>
                      </a:pPr>
                      <a:r>
                        <a:rPr lang="en-US" sz="1200">
                          <a:solidFill>
                            <a:srgbClr val="000000"/>
                          </a:solidFill>
                          <a:latin typeface="Arial Narrow" pitchFamily="34" charset="0"/>
                          <a:ea typeface="Times New Roman"/>
                          <a:cs typeface="Times New Roman"/>
                        </a:rPr>
                        <a:t>Talibaew </a:t>
                      </a:r>
                      <a:endParaRPr lang="en-US" sz="160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10</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2</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14</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1">
                <a:tc>
                  <a:txBody>
                    <a:bodyPr/>
                    <a:lstStyle/>
                    <a:p>
                      <a:pPr marL="0" marR="0">
                        <a:spcBef>
                          <a:spcPts val="0"/>
                        </a:spcBef>
                        <a:spcAft>
                          <a:spcPts val="0"/>
                        </a:spcAft>
                      </a:pPr>
                      <a:r>
                        <a:rPr lang="en-US" sz="1200" i="1" dirty="0">
                          <a:solidFill>
                            <a:srgbClr val="000000"/>
                          </a:solidFill>
                          <a:latin typeface="Arial Narrow" pitchFamily="34" charset="0"/>
                          <a:ea typeface="Times New Roman"/>
                          <a:cs typeface="Times New Roman"/>
                        </a:rPr>
                        <a:t>Unknown</a:t>
                      </a:r>
                      <a:endParaRPr lang="en-US" sz="1600" dirty="0">
                        <a:latin typeface="Arial Narrow" pitchFamily="34" charset="0"/>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1</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 </a:t>
                      </a:r>
                      <a:endParaRPr lang="en-US" sz="1800"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3</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1">
                <a:tc>
                  <a:txBody>
                    <a:bodyPr/>
                    <a:lstStyle/>
                    <a:p>
                      <a:pPr marL="0" marR="0">
                        <a:spcBef>
                          <a:spcPts val="0"/>
                        </a:spcBef>
                        <a:spcAft>
                          <a:spcPts val="0"/>
                        </a:spcAft>
                      </a:pPr>
                      <a:r>
                        <a:rPr lang="en-US" sz="1400">
                          <a:solidFill>
                            <a:srgbClr val="000000"/>
                          </a:solidFill>
                          <a:latin typeface="Calibri"/>
                          <a:ea typeface="Times New Roman"/>
                          <a:cs typeface="Times New Roman"/>
                        </a:rPr>
                        <a:t> </a:t>
                      </a:r>
                      <a:endParaRPr lang="en-US" sz="180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Calibri"/>
                          <a:ea typeface="Times New Roman"/>
                          <a:cs typeface="Times New Roman"/>
                        </a:rPr>
                        <a:t>3</a:t>
                      </a:r>
                      <a:endParaRPr lang="en-US" sz="1800" b="1">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Calibri"/>
                          <a:ea typeface="Times New Roman"/>
                          <a:cs typeface="Times New Roman"/>
                        </a:rPr>
                        <a:t>0</a:t>
                      </a:r>
                      <a:endParaRPr lang="en-US" sz="1800" b="1">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Calibri"/>
                          <a:ea typeface="Times New Roman"/>
                          <a:cs typeface="Times New Roman"/>
                        </a:rPr>
                        <a:t>2</a:t>
                      </a:r>
                      <a:endParaRPr lang="en-US" sz="1800" b="1">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Calibri"/>
                          <a:ea typeface="Times New Roman"/>
                          <a:cs typeface="Times New Roman"/>
                        </a:rPr>
                        <a:t>1</a:t>
                      </a:r>
                      <a:endParaRPr lang="en-US" sz="1800" b="1">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Calibri"/>
                          <a:ea typeface="Times New Roman"/>
                          <a:cs typeface="Times New Roman"/>
                        </a:rPr>
                        <a:t>0</a:t>
                      </a:r>
                      <a:endParaRPr lang="en-US" sz="1800" b="1">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Calibri"/>
                          <a:ea typeface="Times New Roman"/>
                          <a:cs typeface="Times New Roman"/>
                        </a:rPr>
                        <a:t>1</a:t>
                      </a:r>
                      <a:endParaRPr lang="en-US" sz="1800" b="1">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Calibri"/>
                          <a:ea typeface="Times New Roman"/>
                          <a:cs typeface="Times New Roman"/>
                        </a:rPr>
                        <a:t>6</a:t>
                      </a:r>
                      <a:endParaRPr lang="en-US" sz="1800" b="1">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Calibri"/>
                          <a:ea typeface="Times New Roman"/>
                          <a:cs typeface="Times New Roman"/>
                        </a:rPr>
                        <a:t>23</a:t>
                      </a:r>
                      <a:endParaRPr lang="en-US" sz="1800" b="1">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Calibri"/>
                          <a:ea typeface="Times New Roman"/>
                          <a:cs typeface="Times New Roman"/>
                        </a:rPr>
                        <a:t>45</a:t>
                      </a:r>
                      <a:endParaRPr lang="en-US" sz="1800" b="1">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Calibri"/>
                          <a:ea typeface="Times New Roman"/>
                          <a:cs typeface="Times New Roman"/>
                        </a:rPr>
                        <a:t>11</a:t>
                      </a:r>
                      <a:endParaRPr lang="en-US" sz="1800" b="1">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Calibri"/>
                          <a:ea typeface="Times New Roman"/>
                          <a:cs typeface="Times New Roman"/>
                        </a:rPr>
                        <a:t>7</a:t>
                      </a:r>
                      <a:endParaRPr lang="en-US" sz="1800" b="1">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0000"/>
                          </a:solidFill>
                          <a:latin typeface="Calibri"/>
                          <a:ea typeface="Times New Roman"/>
                          <a:cs typeface="Times New Roman"/>
                        </a:rPr>
                        <a:t>2</a:t>
                      </a:r>
                      <a:endParaRPr lang="en-US" sz="1800" b="1">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solidFill>
                            <a:srgbClr val="000000"/>
                          </a:solidFill>
                          <a:latin typeface="Calibri"/>
                          <a:ea typeface="Times New Roman"/>
                          <a:cs typeface="Times New Roman"/>
                        </a:rPr>
                        <a:t>101</a:t>
                      </a:r>
                      <a:endParaRPr lang="en-US" sz="1800" b="1" dirty="0">
                        <a:latin typeface="Times New Roman"/>
                        <a:ea typeface="Times New Roman"/>
                        <a:cs typeface="Times New Roman"/>
                      </a:endParaRPr>
                    </a:p>
                  </a:txBody>
                  <a:tcPr marL="60506" marR="605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15000"/>
          </a:xfrm>
        </p:spPr>
        <p:txBody>
          <a:bodyPr>
            <a:normAutofit fontScale="77500" lnSpcReduction="20000"/>
          </a:bodyPr>
          <a:lstStyle/>
          <a:p>
            <a:pPr algn="just">
              <a:buNone/>
            </a:pPr>
            <a:r>
              <a:rPr lang="en-US" dirty="0"/>
              <a:t>The anti-Dengue activities have been in place at the start of the year, continuous improvements are being done as the Health Office monitors the present status of the disease in the community. The Environmental Sanitation and Dengue Fever Prevention and Control consultant, Mr. Gil </a:t>
            </a:r>
            <a:r>
              <a:rPr lang="en-US" dirty="0" err="1"/>
              <a:t>Parayno</a:t>
            </a:r>
            <a:r>
              <a:rPr lang="en-US" dirty="0"/>
              <a:t>, has been doing the rounds of the various affected </a:t>
            </a:r>
            <a:r>
              <a:rPr lang="en-US" dirty="0" err="1"/>
              <a:t>barangays</a:t>
            </a:r>
            <a:r>
              <a:rPr lang="en-US" dirty="0"/>
              <a:t> and conducts lectures on the importance of cleanliness as the primary objective in the control and prevention of Dengue Fever. The staff of the Health Office, in cooperation with the </a:t>
            </a:r>
            <a:r>
              <a:rPr lang="en-US" dirty="0" err="1"/>
              <a:t>barangay</a:t>
            </a:r>
            <a:r>
              <a:rPr lang="en-US" dirty="0"/>
              <a:t> health workers and the </a:t>
            </a:r>
            <a:r>
              <a:rPr lang="en-US" dirty="0" err="1"/>
              <a:t>barangay</a:t>
            </a:r>
            <a:r>
              <a:rPr lang="en-US" dirty="0"/>
              <a:t> officials, has been conducting house to house ocular inspection of the households and their surroundings to emphasize cleaning and removal of breeding places for mosquitoes, at the same time, distributing the health advisories and conducting clean-up drives. This activity will be ongoing as health advisories are reproduced for distribution. Misting operations are also being undertaken, especially </a:t>
            </a:r>
            <a:r>
              <a:rPr lang="en-US" dirty="0" smtClean="0"/>
              <a:t>in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67400"/>
          </a:xfrm>
        </p:spPr>
        <p:txBody>
          <a:bodyPr>
            <a:normAutofit fontScale="92500" lnSpcReduction="20000"/>
          </a:bodyPr>
          <a:lstStyle/>
          <a:p>
            <a:pPr>
              <a:buNone/>
            </a:pPr>
            <a:r>
              <a:rPr lang="en-US" sz="2600" dirty="0" smtClean="0"/>
              <a:t>	</a:t>
            </a:r>
            <a:r>
              <a:rPr lang="en-US" sz="2600" dirty="0" err="1" smtClean="0"/>
              <a:t>barangays</a:t>
            </a:r>
            <a:r>
              <a:rPr lang="en-US" sz="2600" dirty="0" smtClean="0"/>
              <a:t> with high incidence or</a:t>
            </a:r>
            <a:r>
              <a:rPr lang="en-US" sz="2600" dirty="0"/>
              <a:t> clustering of reported cases of Dengue Fever. </a:t>
            </a:r>
            <a:endParaRPr lang="en-US" sz="2600" dirty="0" smtClean="0"/>
          </a:p>
          <a:p>
            <a:pPr>
              <a:buNone/>
            </a:pPr>
            <a:endParaRPr lang="en-US" sz="2600" dirty="0" smtClean="0"/>
          </a:p>
          <a:p>
            <a:pPr>
              <a:buNone/>
            </a:pPr>
            <a:r>
              <a:rPr lang="en-US" sz="2600" b="1" dirty="0"/>
              <a:t>RESPONSE ACTIVITIES</a:t>
            </a:r>
            <a:endParaRPr lang="en-US" sz="2600" dirty="0"/>
          </a:p>
          <a:p>
            <a:pPr>
              <a:buNone/>
            </a:pPr>
            <a:r>
              <a:rPr lang="en-US" sz="2600" dirty="0" smtClean="0"/>
              <a:t>I. PROMOTION AND INFORMATION/EDUCATION COMMUNICATION CAMPAIGN</a:t>
            </a:r>
          </a:p>
          <a:p>
            <a:pPr lvl="1"/>
            <a:r>
              <a:rPr lang="en-US" sz="2600" dirty="0" smtClean="0"/>
              <a:t>LGU officials</a:t>
            </a:r>
          </a:p>
          <a:p>
            <a:pPr lvl="2"/>
            <a:r>
              <a:rPr lang="en-US" sz="2600" dirty="0" smtClean="0"/>
              <a:t>regular updates to the LCE and other officials </a:t>
            </a:r>
          </a:p>
          <a:p>
            <a:pPr lvl="2"/>
            <a:r>
              <a:rPr lang="en-US" sz="2600" dirty="0" smtClean="0"/>
              <a:t>resources and funding from LGU for  anti-Dengue activities</a:t>
            </a:r>
          </a:p>
          <a:p>
            <a:pPr lvl="2"/>
            <a:r>
              <a:rPr lang="en-US" sz="2600" dirty="0" smtClean="0"/>
              <a:t>Propose a resolution/ordinance for the promotion of the 4 o’clock habit for implementation in the Municipality of </a:t>
            </a:r>
            <a:r>
              <a:rPr lang="en-US" sz="2600" dirty="0" err="1" smtClean="0"/>
              <a:t>Calasiao</a:t>
            </a:r>
            <a:endParaRPr lang="en-US" sz="2600" dirty="0" smtClean="0"/>
          </a:p>
          <a:p>
            <a:pPr lvl="1"/>
            <a:r>
              <a:rPr lang="en-US" sz="2600" dirty="0" err="1" smtClean="0"/>
              <a:t>Liga</a:t>
            </a:r>
            <a:r>
              <a:rPr lang="en-US" sz="2600" dirty="0" smtClean="0"/>
              <a:t> </a:t>
            </a:r>
            <a:r>
              <a:rPr lang="en-US" sz="2600" dirty="0" err="1" smtClean="0"/>
              <a:t>ng</a:t>
            </a:r>
            <a:r>
              <a:rPr lang="en-US" sz="2600" dirty="0" smtClean="0"/>
              <a:t> </a:t>
            </a:r>
            <a:r>
              <a:rPr lang="en-US" sz="2600" dirty="0" err="1" smtClean="0"/>
              <a:t>Mga</a:t>
            </a:r>
            <a:r>
              <a:rPr lang="en-US" sz="2600" dirty="0" smtClean="0"/>
              <a:t> </a:t>
            </a:r>
            <a:r>
              <a:rPr lang="en-US" sz="2600" dirty="0" err="1" smtClean="0"/>
              <a:t>Barangay</a:t>
            </a:r>
            <a:r>
              <a:rPr lang="en-US" sz="2600" dirty="0" smtClean="0"/>
              <a:t> </a:t>
            </a:r>
          </a:p>
          <a:p>
            <a:pPr lvl="2"/>
            <a:r>
              <a:rPr lang="en-US" sz="2600" dirty="0" smtClean="0"/>
              <a:t>Updates to the LIGA</a:t>
            </a:r>
          </a:p>
          <a:p>
            <a:pPr lvl="2"/>
            <a:r>
              <a:rPr lang="en-US" sz="2600" dirty="0" smtClean="0"/>
              <a:t>Involvement in clean-up drives</a:t>
            </a:r>
          </a:p>
          <a:p>
            <a:pPr lvl="1"/>
            <a:endParaRPr lang="en-US" dirty="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1018</Words>
  <Application>Microsoft Office PowerPoint</Application>
  <PresentationFormat>On-screen Show (4:3)</PresentationFormat>
  <Paragraphs>345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Republic of the Philippines Province of Pangasinan Municipality of Calasiao MUNICIPAL HEALTH OFFICE </vt:lpstr>
      <vt:lpstr>INFORMATION: </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of the Philippines Province of Pangasinan Municipality of Calasiao MUNICIPAL HEALTH OFFICE</dc:title>
  <dc:creator>toshiba</dc:creator>
  <cp:lastModifiedBy>toshiba</cp:lastModifiedBy>
  <cp:revision>4</cp:revision>
  <dcterms:created xsi:type="dcterms:W3CDTF">2010-12-10T14:49:43Z</dcterms:created>
  <dcterms:modified xsi:type="dcterms:W3CDTF">2010-12-10T15:25:55Z</dcterms:modified>
</cp:coreProperties>
</file>